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58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50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black"/>
                </a:solidFill>
              </a:rPr>
              <a:pPr/>
              <a:t>3/24/2018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139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white"/>
                </a:solidFill>
              </a:rPr>
              <a:pPr/>
              <a:t>3/24/2018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73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white"/>
                </a:solidFill>
              </a:rPr>
              <a:pPr/>
              <a:t>3/24/2018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89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black"/>
                </a:solidFill>
              </a:rPr>
              <a:pPr/>
              <a:t>3/24/2018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54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white"/>
                </a:solidFill>
              </a:rPr>
              <a:pPr/>
              <a:t>3/24/2018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71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black"/>
                </a:solidFill>
              </a:rPr>
              <a:pPr/>
              <a:t>3/24/2018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39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black"/>
                </a:solidFill>
              </a:rPr>
              <a:pPr/>
              <a:t>3/24/2018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6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white"/>
                </a:solidFill>
              </a:rPr>
              <a:pPr/>
              <a:t>3/24/2018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294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black"/>
                </a:solidFill>
              </a:rPr>
              <a:pPr/>
              <a:t>3/24/2018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93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0B6-B2EB-4ED3-8E72-3A205856F5ED}" type="datetimeFigureOut">
              <a:rPr lang="en-US" smtClean="0">
                <a:solidFill>
                  <a:prstClr val="black"/>
                </a:solidFill>
              </a:rPr>
              <a:pPr/>
              <a:t>3/24/2018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4249-C16E-41FA-A77C-C95C6CD1328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6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C01D21-B201-418C-957F-DF23E7075B4C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4E1733-D047-4527-911B-22A335EF60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220B6-B2EB-4ED3-8E72-3A205856F5ED}" type="datetimeFigureOut">
              <a:rPr lang="en-US" smtClean="0">
                <a:solidFill>
                  <a:prstClr val="black"/>
                </a:solidFill>
              </a:rPr>
              <a:pPr/>
              <a:t>3/24/2018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34249-C16E-41FA-A77C-C95C6CD1328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7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A1D9"/>
          </a:solidFill>
          <a:ln w="25400" cap="flat" cmpd="sng" algn="ctr">
            <a:solidFill>
              <a:srgbClr val="08A1D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6600" b="1" kern="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</a:t>
            </a:r>
          </a:p>
          <a:p>
            <a:pPr algn="ctr">
              <a:defRPr/>
            </a:pPr>
            <a:endParaRPr lang="en-US" sz="5400" b="1" kern="0" cap="all" dirty="0">
              <a:solidFill>
                <a:srgbClr val="FF0000"/>
              </a:solidFill>
              <a:latin typeface="Franklin Gothic Book"/>
            </a:endParaRPr>
          </a:p>
          <a:p>
            <a:pPr algn="ctr">
              <a:defRPr/>
            </a:pPr>
            <a:r>
              <a:rPr lang="en-US" sz="4800" b="1" kern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Dr.Wasfi</a:t>
            </a:r>
            <a:r>
              <a:rPr lang="en-US" sz="4800" b="1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Dhahir</a:t>
            </a:r>
            <a:r>
              <a:rPr lang="en-US" sz="4800" b="1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Abid</a:t>
            </a:r>
            <a:r>
              <a:rPr lang="en-US" sz="4800" b="1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</a:t>
            </a:r>
          </a:p>
          <a:p>
            <a:pPr algn="ctr">
              <a:defRPr/>
            </a:pPr>
            <a:endParaRPr lang="en-US" sz="4800" kern="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medical sciences –College of Nursing –</a:t>
            </a:r>
          </a:p>
          <a:p>
            <a:pPr algn="ctr">
              <a:defRPr/>
            </a:pPr>
            <a:r>
              <a:rPr lang="en-US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Basrah  </a:t>
            </a:r>
          </a:p>
        </p:txBody>
      </p:sp>
    </p:spTree>
    <p:extLst>
      <p:ext uri="{BB962C8B-B14F-4D97-AF65-F5344CB8AC3E}">
        <p14:creationId xmlns:p14="http://schemas.microsoft.com/office/powerpoint/2010/main" val="14488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Stages of shock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>
                <a:solidFill>
                  <a:srgbClr val="01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</a:t>
            </a:r>
            <a:r>
              <a:rPr lang="en-US" b="1" dirty="0">
                <a:solidFill>
                  <a:srgbClr val="01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 </a:t>
            </a:r>
            <a:r>
              <a:rPr lang="en-US" dirty="0">
                <a:solidFill>
                  <a:srgbClr val="01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Tissues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perfused, decreased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out put CO , Hypoxia lead to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anaerobic metabolism, lactic acid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b="1" dirty="0" smtClean="0">
                <a:solidFill>
                  <a:srgbClr val="01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Compensatory: </a:t>
            </a: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Reversible. SNS activated by low CO, attempting to compensate for the decrease tissue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perfusion( Activation mechanism of (ADH, Rennin angiotensin aldosterone system ,  conservation of fluids)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solidFill>
                  <a:srgbClr val="01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Progressive </a:t>
            </a:r>
            <a:r>
              <a:rPr lang="en-US" b="1" dirty="0">
                <a:solidFill>
                  <a:srgbClr val="01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01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Failing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compensatory mechanisms: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profound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vasoconstriction from the SNS lead to ISCHEMIA Lactic acid production is high  lead to metabolic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acidosis.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Irreversible </a:t>
            </a:r>
            <a:r>
              <a:rPr lang="en-US" b="1" dirty="0" smtClean="0">
                <a:solidFill>
                  <a:srgbClr val="01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0101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Cellular necrosis and Multiple Organ Dysfunction Syndrome may occur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4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 </a:t>
            </a:r>
            <a:endParaRPr lang="en-US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5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Systemic Shock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out come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1- Systemic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lactic acidosis 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2-Decreased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myocardial contractility </a:t>
            </a:r>
            <a:endParaRPr lang="en-US" sz="4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3- Decreased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vascular tone </a:t>
            </a:r>
            <a:endParaRPr lang="en-US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4-Decrease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pressure, </a:t>
            </a:r>
            <a:endParaRPr lang="en-US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preload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output</a:t>
            </a:r>
          </a:p>
        </p:txBody>
      </p:sp>
    </p:spTree>
    <p:extLst>
      <p:ext uri="{BB962C8B-B14F-4D97-AF65-F5344CB8AC3E}">
        <p14:creationId xmlns:p14="http://schemas.microsoft.com/office/powerpoint/2010/main" val="2462956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/>
          </p:cNvSpPr>
          <p:nvPr/>
        </p:nvSpPr>
        <p:spPr>
          <a:xfrm>
            <a:off x="0" y="0"/>
            <a:ext cx="9213272" cy="7065818"/>
          </a:xfrm>
          <a:prstGeom prst="rect">
            <a:avLst/>
          </a:prstGeom>
          <a:gradFill rotWithShape="1">
            <a:gsLst>
              <a:gs pos="0">
                <a:srgbClr val="08A1D9">
                  <a:shade val="51000"/>
                  <a:satMod val="130000"/>
                </a:srgbClr>
              </a:gs>
              <a:gs pos="80000">
                <a:srgbClr val="08A1D9">
                  <a:shade val="93000"/>
                  <a:satMod val="130000"/>
                </a:srgbClr>
              </a:gs>
              <a:gs pos="100000">
                <a:srgbClr val="08A1D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08A1D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Hemodynamics disorders</a:t>
            </a:r>
          </a:p>
          <a:p>
            <a:pPr algn="ctr">
              <a:defRPr/>
            </a:pPr>
            <a:r>
              <a:rPr lang="en-US" sz="9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</a:t>
            </a:r>
            <a:endParaRPr lang="en-US" sz="9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9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 of shock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09728" indent="0">
              <a:buNone/>
            </a:pPr>
            <a:r>
              <a:rPr lang="en-US" sz="2800" b="1" dirty="0" smtClean="0">
                <a:latin typeface="Times New Roman"/>
                <a:ea typeface="Calibri"/>
                <a:cs typeface="Arial"/>
              </a:rPr>
              <a:t>1-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It is a state characterized by systemic hypotension , it can occur due to </a:t>
            </a:r>
            <a:r>
              <a:rPr lang="en-US" sz="2800" b="1" dirty="0">
                <a:latin typeface="Times New Roman"/>
                <a:ea typeface="Calibri"/>
                <a:cs typeface="Arial"/>
              </a:rPr>
              <a:t>diminished cardiac out put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or  due to </a:t>
            </a:r>
            <a:r>
              <a:rPr lang="en-US" sz="2800" b="1" dirty="0">
                <a:latin typeface="Times New Roman"/>
                <a:ea typeface="Calibri"/>
                <a:cs typeface="Arial"/>
              </a:rPr>
              <a:t>reduce effective circulating blood volume</a:t>
            </a:r>
            <a:r>
              <a:rPr lang="en-US" sz="2800" dirty="0">
                <a:latin typeface="Times New Roman"/>
                <a:ea typeface="Calibri"/>
                <a:cs typeface="Arial"/>
              </a:rPr>
              <a:t>. It results 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in impaired perfusion of tissue and  cellular </a:t>
            </a:r>
            <a:r>
              <a:rPr lang="en-US" sz="2800" b="1" dirty="0" smtClean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hypoxia</a:t>
            </a:r>
          </a:p>
          <a:p>
            <a:pPr marL="109728" indent="0" algn="just">
              <a:buNone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2-Acute medical condition associated with a </a:t>
            </a:r>
            <a:r>
              <a:rPr lang="en-US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fall in  blood pressure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caused by such events as loss of blood, severe burns, allergic reaction, or sudden emotional stress, and 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marked by </a:t>
            </a:r>
            <a:r>
              <a:rPr lang="en-US" b="1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cold, pallid skin, irregular breathing, rapid pulse, and dilated pupils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77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2202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shock</a:t>
            </a:r>
            <a:endParaRPr 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Cardiogenic shock </a:t>
            </a:r>
            <a:endParaRPr lang="en-US" sz="2400" b="1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Hypovolemic shock </a:t>
            </a:r>
            <a:endParaRPr lang="en-US" sz="2400" b="1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Shock associated with systemic inflammation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endParaRPr lang="en-US" sz="2400" b="1" dirty="0">
              <a:ea typeface="Calibri"/>
              <a:cs typeface="Arial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Less common </a:t>
            </a:r>
            <a:endParaRPr lang="en-US" sz="2400" b="1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Neurogenic  shock</a:t>
            </a:r>
            <a:endParaRPr lang="en-US" sz="2400" b="1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 Anaphylactic shock</a:t>
            </a:r>
            <a:endParaRPr lang="en-US" sz="24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8869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>
                <a:solidFill>
                  <a:schemeClr val="bg1"/>
                </a:solidFill>
                <a:latin typeface="Times New Roman"/>
                <a:ea typeface="Calibri"/>
                <a:cs typeface="Arial"/>
              </a:rPr>
              <a:t>Cardiogenic – low cardiac out put</a:t>
            </a:r>
            <a:endParaRPr lang="en-US" sz="4000" dirty="0">
              <a:solidFill>
                <a:schemeClr val="bg1"/>
              </a:solidFill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Intrinsic causes 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   1-Myocardial infarction</a:t>
            </a:r>
            <a:endParaRPr lang="en-US" sz="2400" b="1" dirty="0">
              <a:ea typeface="Calibri"/>
              <a:cs typeface="Arial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   2-Cardiac arrhythmias</a:t>
            </a:r>
            <a:endParaRPr lang="en-US" sz="2400" b="1" dirty="0">
              <a:ea typeface="Calibri"/>
              <a:cs typeface="Arial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   3-Cardiac myopathy</a:t>
            </a:r>
            <a:endParaRPr lang="en-US" sz="2400" b="1" dirty="0">
              <a:ea typeface="Calibri"/>
              <a:cs typeface="Arial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    4-Rupture of the heart</a:t>
            </a:r>
            <a:endParaRPr lang="en-US" sz="2400" b="1" dirty="0"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b-Extrinsic compression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11430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    1-Cardiac tamponed from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haemopericardium</a:t>
            </a:r>
            <a:endParaRPr lang="en-US" sz="2400" b="1" dirty="0">
              <a:ea typeface="Calibri"/>
              <a:cs typeface="Arial"/>
            </a:endParaRPr>
          </a:p>
          <a:p>
            <a:pPr marL="17145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    2-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Obstruction to the outflow</a:t>
            </a:r>
            <a:endParaRPr lang="en-US" sz="2400" b="1" dirty="0">
              <a:ea typeface="Calibri"/>
              <a:cs typeface="Arial"/>
            </a:endParaRPr>
          </a:p>
          <a:p>
            <a:pPr marL="17145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Times New Roman"/>
                <a:ea typeface="Calibri"/>
                <a:cs typeface="Arial"/>
              </a:rPr>
              <a:t>     3-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pulmonary embolism</a:t>
            </a:r>
          </a:p>
          <a:p>
            <a:pPr marL="17145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c-Obstruction to the outflow</a:t>
            </a:r>
            <a:endParaRPr lang="en-US" sz="1800" dirty="0" smtClean="0">
              <a:solidFill>
                <a:srgbClr val="FF0000"/>
              </a:solidFill>
              <a:ea typeface="Calibri"/>
              <a:cs typeface="Arial"/>
            </a:endParaRPr>
          </a:p>
          <a:p>
            <a:pPr marL="17145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  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1-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pulmonary embolism</a:t>
            </a:r>
            <a:endParaRPr lang="en-US" sz="1800" b="1" dirty="0">
              <a:ea typeface="Calibri"/>
              <a:cs typeface="Arial"/>
            </a:endParaRPr>
          </a:p>
          <a:p>
            <a:pPr marL="17145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    2-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Ball valve thrombus</a:t>
            </a:r>
            <a:endParaRPr lang="en-US" sz="1800" b="1" dirty="0" smtClean="0">
              <a:ea typeface="Calibri"/>
              <a:cs typeface="Arial"/>
            </a:endParaRPr>
          </a:p>
          <a:p>
            <a:pPr marL="17145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800" b="1" dirty="0" smtClean="0">
                <a:effectLst/>
                <a:latin typeface="Times New Roman"/>
                <a:ea typeface="Calibri"/>
                <a:cs typeface="Arial"/>
              </a:rPr>
              <a:t>      3-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Tension pneumothorax</a:t>
            </a:r>
            <a:endParaRPr lang="en-US" sz="1800" b="1" dirty="0">
              <a:ea typeface="Calibri"/>
              <a:cs typeface="Arial"/>
            </a:endParaRPr>
          </a:p>
          <a:p>
            <a:pPr marL="17145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400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1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1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Arial"/>
              </a:rPr>
              <a:t>Hypovolemic - loss of blood or plasma volume</a:t>
            </a:r>
            <a:endParaRPr lang="en-US" sz="3200" dirty="0"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296400" cy="5791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Calibri"/>
                <a:cs typeface="Arial"/>
              </a:rPr>
              <a:t>    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Causes :</a:t>
            </a:r>
            <a:endParaRPr lang="en-US" sz="2400" b="1" dirty="0">
              <a:ea typeface="Calibri"/>
              <a:cs typeface="Arial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Acute hemorrhage</a:t>
            </a:r>
            <a:r>
              <a:rPr lang="en-US" sz="2600" b="1" dirty="0" smtClean="0">
                <a:solidFill>
                  <a:srgbClr val="FF0000"/>
                </a:solidFill>
                <a:ea typeface="Calibri"/>
                <a:cs typeface="Arial"/>
              </a:rPr>
              <a:t> </a:t>
            </a:r>
            <a:r>
              <a:rPr lang="en-US" sz="2600" b="1" dirty="0" smtClean="0">
                <a:ea typeface="Calibri"/>
                <a:cs typeface="Arial"/>
              </a:rPr>
              <a:t>2-</a:t>
            </a:r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Dehydration</a:t>
            </a:r>
            <a:r>
              <a:rPr lang="en-US" sz="2600" b="1" dirty="0" smtClean="0">
                <a:ea typeface="Calibri"/>
                <a:cs typeface="Arial"/>
              </a:rPr>
              <a:t>    3-</a:t>
            </a:r>
            <a:r>
              <a:rPr lang="en-US" sz="2600" b="1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Arial"/>
              </a:rPr>
              <a:t>Burns</a:t>
            </a:r>
            <a:r>
              <a:rPr lang="en-US" sz="2600" b="1" dirty="0">
                <a:ea typeface="Calibri"/>
                <a:cs typeface="Arial"/>
              </a:rPr>
              <a:t> </a:t>
            </a:r>
            <a:r>
              <a:rPr lang="en-US" sz="2600" b="1" dirty="0" smtClean="0">
                <a:ea typeface="Calibri"/>
                <a:cs typeface="Arial"/>
              </a:rPr>
              <a:t> </a:t>
            </a:r>
            <a:r>
              <a:rPr lang="en-US" sz="2600" b="1" dirty="0" smtClean="0">
                <a:solidFill>
                  <a:srgbClr val="00B0F0"/>
                </a:solidFill>
                <a:ea typeface="Calibri"/>
                <a:cs typeface="Arial"/>
              </a:rPr>
              <a:t>4-</a:t>
            </a:r>
            <a:r>
              <a:rPr lang="en-US" sz="2600" b="1" dirty="0" smtClean="0">
                <a:solidFill>
                  <a:srgbClr val="00B0F0"/>
                </a:solidFill>
                <a:effectLst/>
                <a:latin typeface="Times New Roman"/>
                <a:ea typeface="Calibri"/>
                <a:cs typeface="Arial"/>
              </a:rPr>
              <a:t>Acute pancreatitis</a:t>
            </a:r>
            <a:endParaRPr lang="en-US" sz="2600" b="1" dirty="0" smtClean="0">
              <a:solidFill>
                <a:srgbClr val="00B0F0"/>
              </a:solidFill>
              <a:ea typeface="Calibri"/>
              <a:cs typeface="Arial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                            5- </a:t>
            </a:r>
            <a:r>
              <a:rPr lang="en-US" sz="26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Arial"/>
              </a:rPr>
              <a:t>Excessive use of diuretics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     Hypovolemia</a:t>
            </a:r>
            <a:r>
              <a:rPr lang="en-US" sz="2600" dirty="0" smtClean="0">
                <a:effectLst/>
                <a:latin typeface="Times New Roman"/>
                <a:ea typeface="Calibri"/>
                <a:cs typeface="Arial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Calibri"/>
                <a:cs typeface="Arial"/>
              </a:rPr>
              <a:t>                </a:t>
            </a: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Is a direct loss of effective circulating blood volume leading to</a:t>
            </a:r>
            <a:r>
              <a:rPr lang="en-US" sz="1800" dirty="0" smtClean="0">
                <a:effectLst/>
                <a:latin typeface="Times New Roman"/>
                <a:ea typeface="Calibri"/>
                <a:cs typeface="Arial"/>
              </a:rPr>
              <a:t>:</a:t>
            </a:r>
            <a:endParaRPr lang="en-US" sz="1800" dirty="0">
              <a:ea typeface="Calibri"/>
              <a:cs typeface="Arial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 smtClean="0">
                <a:effectLst/>
                <a:latin typeface="Times New Roman"/>
                <a:ea typeface="Calibri"/>
                <a:cs typeface="Arial"/>
              </a:rPr>
              <a:t>    </a:t>
            </a:r>
            <a:r>
              <a:rPr lang="en-US" sz="2200" b="1" dirty="0" smtClean="0">
                <a:effectLst/>
                <a:latin typeface="Times New Roman"/>
                <a:ea typeface="Calibri"/>
                <a:cs typeface="Arial"/>
              </a:rPr>
              <a:t>1-A rapid, weak, thread pulse due to decreased blood flow combined with  </a:t>
            </a:r>
            <a:r>
              <a:rPr lang="en-US" sz="2200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tachycardia</a:t>
            </a:r>
            <a:endParaRPr lang="ar-IQ" sz="2200" b="1" dirty="0" smtClean="0">
              <a:effectLst/>
              <a:latin typeface="Times New Roman"/>
              <a:ea typeface="Calibri"/>
              <a:cs typeface="Arial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effectLst/>
                <a:latin typeface="Times New Roman"/>
                <a:ea typeface="Calibri"/>
                <a:cs typeface="Arial"/>
              </a:rPr>
              <a:t>    2-Cool, clammy skin due to vasoconstriction and stimulation of vasoconstriction</a:t>
            </a:r>
            <a:endParaRPr lang="en-US" sz="2200" b="1" dirty="0" smtClean="0">
              <a:ea typeface="Calibri"/>
              <a:cs typeface="Arial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effectLst/>
                <a:latin typeface="Times New Roman"/>
                <a:ea typeface="Calibri"/>
                <a:cs typeface="Arial"/>
              </a:rPr>
              <a:t>   3-Rapid and shallow breathing due to sympathetic nervous system stimulation and  acidosis</a:t>
            </a:r>
            <a:endParaRPr lang="en-US" sz="2200" b="1" dirty="0" smtClean="0">
              <a:ea typeface="Calibri"/>
              <a:cs typeface="Arial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effectLst/>
                <a:latin typeface="Times New Roman"/>
                <a:ea typeface="Calibri"/>
                <a:cs typeface="Arial"/>
              </a:rPr>
              <a:t>      4-Hypothermia due to decreased perfusion and evaporation of sweat</a:t>
            </a:r>
            <a:endParaRPr lang="en-US" sz="2200" b="1" dirty="0" smtClean="0">
              <a:ea typeface="Calibri"/>
              <a:cs typeface="Arial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200" b="1" dirty="0" smtClean="0">
                <a:effectLst/>
                <a:latin typeface="Times New Roman"/>
                <a:ea typeface="Calibri"/>
                <a:cs typeface="Arial"/>
              </a:rPr>
              <a:t>     5-Thirst and dry mouth, due to fluid depletion</a:t>
            </a:r>
            <a:endParaRPr lang="en-US" sz="2200" b="1" dirty="0">
              <a:ea typeface="Calibri"/>
              <a:cs typeface="Arial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effectLst/>
                <a:latin typeface="Times New Roman"/>
                <a:ea typeface="Calibri"/>
                <a:cs typeface="Arial"/>
              </a:rPr>
              <a:t>       6-Cold and mottled skin  especially extremities, due to insufficient perfusion of the skin</a:t>
            </a:r>
            <a:endParaRPr lang="en-US" sz="2200" b="1" dirty="0">
              <a:ea typeface="Calibri"/>
              <a:cs typeface="Arial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000" b="1" dirty="0" smtClean="0">
              <a:effectLst/>
              <a:latin typeface="Times New Roman"/>
              <a:ea typeface="Calibri"/>
              <a:cs typeface="Arial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0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3712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Arial"/>
              </a:rPr>
              <a:t>Shock associated with systemic inflammation</a:t>
            </a:r>
            <a:endParaRPr lang="en-US" sz="3200" dirty="0">
              <a:solidFill>
                <a:schemeClr val="bg1"/>
              </a:solidFill>
              <a:ea typeface="Calibri"/>
              <a:cs typeface="Arial"/>
            </a:endParaRPr>
          </a:p>
        </p:txBody>
      </p:sp>
      <p:pic>
        <p:nvPicPr>
          <p:cNvPr id="2050" name="Picture 2" descr="C:\Users\Dr wasfi\Desktop\1000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5818"/>
            <a:ext cx="9144000" cy="52321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" name="مستطيل 3"/>
          <p:cNvSpPr/>
          <p:nvPr/>
        </p:nvSpPr>
        <p:spPr>
          <a:xfrm>
            <a:off x="0" y="1037965"/>
            <a:ext cx="9144000" cy="5878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It is either microbial or non microbial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0479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27709" y="0"/>
            <a:ext cx="9144000" cy="94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/>
            </a:r>
            <a:br>
              <a:rPr lang="en-US" b="1" dirty="0" smtClean="0">
                <a:effectLst/>
                <a:latin typeface="Times New Roman"/>
                <a:ea typeface="Calibri"/>
                <a:cs typeface="Arial"/>
              </a:rPr>
            </a:b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Septic shock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9130145" cy="5943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Caused by microbes   also called  </a:t>
            </a:r>
            <a:r>
              <a:rPr lang="en-US" b="1" dirty="0" err="1" smtClean="0">
                <a:effectLst/>
                <a:latin typeface="Times New Roman"/>
                <a:ea typeface="Calibri"/>
                <a:cs typeface="Arial"/>
              </a:rPr>
              <a:t>endotoxic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 shock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Metabolic alteration in septic shock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Insulin resistance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Hyperglycemia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Gluconeogenesis</a:t>
            </a:r>
            <a:endParaRPr lang="en-US" sz="2400" dirty="0"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Lactic acidosis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8663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مستطيل مستدير الزوايا 6"/>
          <p:cNvSpPr/>
          <p:nvPr/>
        </p:nvSpPr>
        <p:spPr>
          <a:xfrm>
            <a:off x="13855" y="6622473"/>
            <a:ext cx="1676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  Dr. </a:t>
            </a:r>
            <a:r>
              <a:rPr lang="en-US" dirty="0" err="1" smtClean="0"/>
              <a:t>Wasfi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87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372</Words>
  <Application>Microsoft Office PowerPoint</Application>
  <PresentationFormat>عرض على الشاشة (3:4)‏</PresentationFormat>
  <Paragraphs>68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11</vt:i4>
      </vt:variant>
    </vt:vector>
  </HeadingPairs>
  <TitlesOfParts>
    <vt:vector size="13" baseType="lpstr">
      <vt:lpstr>شكل موجة</vt:lpstr>
      <vt:lpstr>نسق Office</vt:lpstr>
      <vt:lpstr>عرض تقديمي في PowerPoint</vt:lpstr>
      <vt:lpstr>عرض تقديمي في PowerPoint</vt:lpstr>
      <vt:lpstr>Definitions of shock</vt:lpstr>
      <vt:lpstr>Types of shock</vt:lpstr>
      <vt:lpstr>Cardiogenic – low cardiac out put</vt:lpstr>
      <vt:lpstr>Hypovolemic - loss of blood or plasma volume</vt:lpstr>
      <vt:lpstr>Shock associated with systemic inflammation</vt:lpstr>
      <vt:lpstr> Septic shock </vt:lpstr>
      <vt:lpstr>عرض تقديمي في PowerPoint</vt:lpstr>
      <vt:lpstr>Stages of shock</vt:lpstr>
      <vt:lpstr>Systemic Shock out come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 wasfi</dc:creator>
  <cp:lastModifiedBy>Dr wasfi</cp:lastModifiedBy>
  <cp:revision>37</cp:revision>
  <dcterms:created xsi:type="dcterms:W3CDTF">2018-03-21T17:08:46Z</dcterms:created>
  <dcterms:modified xsi:type="dcterms:W3CDTF">2018-03-24T17:02:51Z</dcterms:modified>
</cp:coreProperties>
</file>